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4" r:id="rId1"/>
  </p:sldMasterIdLst>
  <p:notesMasterIdLst>
    <p:notesMasterId r:id="rId28"/>
  </p:notesMasterIdLst>
  <p:handoutMasterIdLst>
    <p:handoutMasterId r:id="rId29"/>
  </p:handoutMasterIdLst>
  <p:sldIdLst>
    <p:sldId id="270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94" r:id="rId15"/>
    <p:sldId id="283" r:id="rId16"/>
    <p:sldId id="284" r:id="rId17"/>
    <p:sldId id="295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2" r:id="rId26"/>
    <p:sldId id="293" r:id="rId27"/>
  </p:sldIdLst>
  <p:sldSz cx="9144000" cy="6858000" type="screen4x3"/>
  <p:notesSz cx="7010400" cy="9296400"/>
  <p:custDataLst>
    <p:tags r:id="rId30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9FDB"/>
    <a:srgbClr val="214171"/>
    <a:srgbClr val="7BA8DF"/>
    <a:srgbClr val="93B8E5"/>
    <a:srgbClr val="95CEFD"/>
    <a:srgbClr val="6699FF"/>
    <a:srgbClr val="081C32"/>
    <a:srgbClr val="0C5A5A"/>
    <a:srgbClr val="FFCC99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6"/>
  </p:normalViewPr>
  <p:slideViewPr>
    <p:cSldViewPr snapToGrid="0">
      <p:cViewPr varScale="1">
        <p:scale>
          <a:sx n="121" d="100"/>
          <a:sy n="121" d="100"/>
        </p:scale>
        <p:origin x="69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4F10F6EE-F1C6-40F7-B270-54FB0CD3BF8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0129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62400" y="0"/>
            <a:ext cx="304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8400" y="685800"/>
            <a:ext cx="4673600" cy="3505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9600"/>
            <a:ext cx="51816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9200"/>
            <a:ext cx="304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2400" y="8839200"/>
            <a:ext cx="304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C34D23AD-E538-4E71-9BEF-0816F0B795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301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00C013E0-628E-4FE4-9A0D-A3C31AC61A49}" type="slidenum">
              <a:rPr lang="en-US" smtClean="0"/>
              <a:pPr eaLnBrk="1" hangingPunct="1"/>
              <a:t>1</a:t>
            </a:fld>
            <a:endParaRPr 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ngle 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4362900"/>
            <a:ext cx="9144000" cy="2505075"/>
          </a:xfrm>
          <a:prstGeom prst="rect">
            <a:avLst/>
          </a:prstGeom>
          <a:solidFill>
            <a:srgbClr val="579F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5" name="Picture 4" descr="ATRF Photo" title="ATRF Photo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14"/>
          <a:stretch/>
        </p:blipFill>
        <p:spPr>
          <a:xfrm>
            <a:off x="0" y="447675"/>
            <a:ext cx="9144000" cy="39530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 userDrawn="1"/>
        </p:nvSpPr>
        <p:spPr>
          <a:xfrm>
            <a:off x="0" y="0"/>
            <a:ext cx="9144000" cy="1085850"/>
          </a:xfrm>
          <a:prstGeom prst="rect">
            <a:avLst/>
          </a:prstGeom>
          <a:gradFill flip="none" rotWithShape="1">
            <a:gsLst>
              <a:gs pos="0">
                <a:srgbClr val="214171"/>
              </a:gs>
              <a:gs pos="100000">
                <a:srgbClr val="0070C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08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4838" y="4467225"/>
            <a:ext cx="7872412" cy="868363"/>
          </a:xfrm>
          <a:effectLst/>
        </p:spPr>
        <p:txBody>
          <a:bodyPr/>
          <a:lstStyle>
            <a:lvl1pPr>
              <a:lnSpc>
                <a:spcPct val="95000"/>
              </a:lnSpc>
              <a:defRPr sz="2800" b="1" i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4838" y="5425282"/>
            <a:ext cx="5883275" cy="870744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 descr="FNLCR Text Treatment with NCI Subtext" title="FNLCR Text Treatment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091" y="196801"/>
            <a:ext cx="3453404" cy="737550"/>
          </a:xfrm>
          <a:prstGeom prst="rect">
            <a:avLst/>
          </a:prstGeom>
        </p:spPr>
      </p:pic>
      <p:sp>
        <p:nvSpPr>
          <p:cNvPr id="7" name="TextBox 6" descr="HHS/NIH/NCI/FFRDC Text" title="HHS/NIH/NCI/FFRDC Text"/>
          <p:cNvSpPr txBox="1"/>
          <p:nvPr userDrawn="1"/>
        </p:nvSpPr>
        <p:spPr>
          <a:xfrm>
            <a:off x="1313410" y="6385720"/>
            <a:ext cx="778071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r" fontAlgn="base">
              <a:spcBef>
                <a:spcPts val="0"/>
              </a:spcBef>
              <a:buNone/>
            </a:pPr>
            <a:r>
              <a:rPr lang="en-US" sz="800" dirty="0"/>
              <a:t>DEPARTMENT OF HEALTH AND HUMAN SERVICES • National Institutes of Health • National Cancer Institute</a:t>
            </a:r>
          </a:p>
          <a:p>
            <a:pPr marL="0" indent="0" algn="r" fontAlgn="base">
              <a:spcBef>
                <a:spcPts val="600"/>
              </a:spcBef>
              <a:buNone/>
            </a:pPr>
            <a:r>
              <a:rPr lang="en-US" sz="800" dirty="0"/>
              <a:t>Frederick National Laboratory is a Federally Funded Research and Development Center</a:t>
            </a:r>
            <a:r>
              <a:rPr lang="en-US" sz="800" baseline="0" dirty="0"/>
              <a:t> </a:t>
            </a:r>
            <a:r>
              <a:rPr lang="en-US" sz="800" dirty="0"/>
              <a:t>operated by </a:t>
            </a:r>
            <a:r>
              <a:rPr lang="en-US" sz="800" dirty="0" err="1"/>
              <a:t>Leidos</a:t>
            </a:r>
            <a:r>
              <a:rPr lang="en-US" sz="800" dirty="0"/>
              <a:t> Biomedical Research, Inc., for the National Cancer Institute</a:t>
            </a:r>
          </a:p>
        </p:txBody>
      </p:sp>
    </p:spTree>
    <p:extLst>
      <p:ext uri="{BB962C8B-B14F-4D97-AF65-F5344CB8AC3E}">
        <p14:creationId xmlns:p14="http://schemas.microsoft.com/office/powerpoint/2010/main" val="2784150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/ FN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1" descr="FNLCR Text" title="FNLCR Text"/>
          <p:cNvSpPr txBox="1"/>
          <p:nvPr userDrawn="1"/>
        </p:nvSpPr>
        <p:spPr>
          <a:xfrm>
            <a:off x="4305300" y="6429375"/>
            <a:ext cx="4638675" cy="323850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500" dirty="0">
                <a:solidFill>
                  <a:schemeClr val="bg1">
                    <a:lumMod val="65000"/>
                  </a:schemeClr>
                </a:solidFill>
              </a:rPr>
              <a:t>Frederick National Laboratory for Cancer Research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buClr>
                <a:srgbClr val="579FDB"/>
              </a:buClr>
              <a:defRPr sz="2200"/>
            </a:lvl1pPr>
            <a:lvl2pPr>
              <a:spcBef>
                <a:spcPts val="1200"/>
              </a:spcBef>
              <a:buClr>
                <a:srgbClr val="579FDB"/>
              </a:buClr>
              <a:defRPr sz="2000"/>
            </a:lvl2pPr>
            <a:lvl3pPr>
              <a:spcBef>
                <a:spcPts val="1200"/>
              </a:spcBef>
              <a:buClr>
                <a:srgbClr val="579FDB"/>
              </a:buClr>
              <a:defRPr sz="2000"/>
            </a:lvl3pPr>
            <a:lvl4pPr>
              <a:spcBef>
                <a:spcPts val="1200"/>
              </a:spcBef>
              <a:defRPr sz="2000"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18005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724275"/>
            <a:ext cx="8696325" cy="571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911600"/>
            <a:ext cx="7772400" cy="1362075"/>
          </a:xfrm>
        </p:spPr>
        <p:txBody>
          <a:bodyPr anchor="t"/>
          <a:lstStyle>
            <a:lvl1pPr algn="l">
              <a:defRPr sz="1600" b="0" i="0" cap="none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44713"/>
            <a:ext cx="7772400" cy="1500187"/>
          </a:xfrm>
        </p:spPr>
        <p:txBody>
          <a:bodyPr anchor="b"/>
          <a:lstStyle>
            <a:lvl1pPr marL="0" indent="0">
              <a:buNone/>
              <a:defRPr sz="2400" b="1" i="0">
                <a:solidFill>
                  <a:srgbClr val="0070C0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Box 11" descr="FNLCR Text" title="FNLCR Text"/>
          <p:cNvSpPr txBox="1"/>
          <p:nvPr userDrawn="1"/>
        </p:nvSpPr>
        <p:spPr>
          <a:xfrm>
            <a:off x="4305300" y="6429375"/>
            <a:ext cx="4638675" cy="323850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sz="1500" dirty="0">
                <a:solidFill>
                  <a:schemeClr val="bg1">
                    <a:lumMod val="65000"/>
                  </a:schemeClr>
                </a:solidFill>
              </a:rPr>
              <a:t>Frederick National Laboratory for Cancer Research</a:t>
            </a:r>
          </a:p>
        </p:txBody>
      </p:sp>
    </p:spTree>
    <p:extLst>
      <p:ext uri="{BB962C8B-B14F-4D97-AF65-F5344CB8AC3E}">
        <p14:creationId xmlns:p14="http://schemas.microsoft.com/office/powerpoint/2010/main" val="2722176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ti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247775"/>
          </a:xfrm>
          <a:prstGeom prst="rect">
            <a:avLst/>
          </a:prstGeom>
          <a:gradFill flip="none" rotWithShape="1">
            <a:gsLst>
              <a:gs pos="0">
                <a:srgbClr val="214171"/>
              </a:gs>
              <a:gs pos="100000">
                <a:srgbClr val="0070C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9888" y="1381125"/>
            <a:ext cx="8232775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3063" y="0"/>
            <a:ext cx="658971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3" name="Picture 2" descr="ATRF Photo" title="ATRF Photo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0" t="8840" r="21479"/>
          <a:stretch/>
        </p:blipFill>
        <p:spPr>
          <a:xfrm>
            <a:off x="7162800" y="0"/>
            <a:ext cx="1981200" cy="124808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80" r:id="rId1"/>
    <p:sldLayoutId id="2147484182" r:id="rId2"/>
    <p:sldLayoutId id="2147484183" r:id="rId3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9pPr>
    </p:titleStyle>
    <p:bodyStyle>
      <a:lvl1pPr marL="287338" indent="-287338" algn="l" rtl="0" eaLnBrk="0" fontAlgn="base" hangingPunct="0">
        <a:lnSpc>
          <a:spcPct val="95000"/>
        </a:lnSpc>
        <a:spcBef>
          <a:spcPct val="45000"/>
        </a:spcBef>
        <a:spcAft>
          <a:spcPct val="0"/>
        </a:spcAft>
        <a:buClr>
          <a:srgbClr val="579FDB"/>
        </a:buClr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687388" indent="-285750" algn="l" rtl="0" eaLnBrk="0" fontAlgn="base" hangingPunct="0">
        <a:lnSpc>
          <a:spcPct val="95000"/>
        </a:lnSpc>
        <a:spcBef>
          <a:spcPct val="45000"/>
        </a:spcBef>
        <a:spcAft>
          <a:spcPct val="0"/>
        </a:spcAft>
        <a:buClr>
          <a:srgbClr val="579FDB"/>
        </a:buClr>
        <a:buFont typeface="Arial" charset="0"/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95000"/>
        </a:lnSpc>
        <a:spcBef>
          <a:spcPct val="45000"/>
        </a:spcBef>
        <a:spcAft>
          <a:spcPct val="0"/>
        </a:spcAft>
        <a:buClr>
          <a:srgbClr val="579FDB"/>
        </a:buClr>
        <a:buChar char="•"/>
        <a:defRPr sz="2000">
          <a:solidFill>
            <a:schemeClr val="tx1"/>
          </a:solidFill>
          <a:latin typeface="+mn-lt"/>
        </a:defRPr>
      </a:lvl3pPr>
      <a:lvl4pPr marL="1485900" indent="-228600" algn="l" rtl="0" eaLnBrk="0" fontAlgn="base" hangingPunct="0">
        <a:lnSpc>
          <a:spcPct val="95000"/>
        </a:lnSpc>
        <a:spcBef>
          <a:spcPct val="45000"/>
        </a:spcBef>
        <a:spcAft>
          <a:spcPct val="0"/>
        </a:spcAft>
        <a:buClr>
          <a:srgbClr val="579FDB"/>
        </a:buClr>
        <a:buChar char="–"/>
        <a:defRPr sz="2000">
          <a:solidFill>
            <a:schemeClr val="tx1"/>
          </a:solidFill>
          <a:latin typeface="+mn-lt"/>
        </a:defRPr>
      </a:lvl4pPr>
      <a:lvl5pPr marL="1828800" indent="-228600" algn="l" rtl="0" eaLnBrk="0" fontAlgn="base" hangingPunct="0">
        <a:lnSpc>
          <a:spcPct val="95000"/>
        </a:lnSpc>
        <a:spcBef>
          <a:spcPct val="45000"/>
        </a:spcBef>
        <a:spcAft>
          <a:spcPct val="0"/>
        </a:spcAft>
        <a:buClr>
          <a:srgbClr val="C00000"/>
        </a:buClr>
        <a:buChar char="»"/>
        <a:defRPr sz="2000">
          <a:solidFill>
            <a:schemeClr val="tx1"/>
          </a:solidFill>
          <a:latin typeface="+mn-lt"/>
        </a:defRPr>
      </a:lvl5pPr>
      <a:lvl6pPr marL="22860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6pPr>
      <a:lvl7pPr marL="27432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7pPr>
      <a:lvl8pPr marL="32004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8pPr>
      <a:lvl9pPr marL="36576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bloggers.com/playing-with-dimensions-from-clustering-pca-t-sne-to-carl-sagan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ororacle.org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Cancer Data Science 101:</a:t>
            </a:r>
            <a:br>
              <a:rPr lang="en-US" dirty="0"/>
            </a:br>
            <a:r>
              <a:rPr lang="en-US" dirty="0"/>
              <a:t>Data Science Methodology</a:t>
            </a:r>
          </a:p>
        </p:txBody>
      </p:sp>
      <p:sp>
        <p:nvSpPr>
          <p:cNvPr id="5123" name="Rectangle 11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Randy Johnson, PhD</a:t>
            </a:r>
            <a:br>
              <a:rPr lang="en-US" dirty="0"/>
            </a:br>
            <a:r>
              <a:rPr lang="en-US" dirty="0"/>
              <a:t>Advanced Biomedical Computational Science</a:t>
            </a:r>
          </a:p>
          <a:p>
            <a:r>
              <a:rPr lang="en-US" dirty="0"/>
              <a:t>April 23, 2019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4C87E-8572-5543-8479-850AD7D19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1219EB-EA80-AB48-B0B4-7549766B2CAA}"/>
              </a:ext>
            </a:extLst>
          </p:cNvPr>
          <p:cNvSpPr>
            <a:spLocks noChangeAspect="1"/>
          </p:cNvSpPr>
          <p:nvPr/>
        </p:nvSpPr>
        <p:spPr>
          <a:xfrm>
            <a:off x="2232187" y="1740776"/>
            <a:ext cx="3017520" cy="3016469"/>
          </a:xfrm>
          <a:prstGeom prst="ellipse">
            <a:avLst/>
          </a:prstGeom>
          <a:solidFill>
            <a:schemeClr val="accent1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00584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Subject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Matter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Expertise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17998B8-2CF1-A843-AC46-630546C8D9CD}"/>
              </a:ext>
            </a:extLst>
          </p:cNvPr>
          <p:cNvSpPr>
            <a:spLocks noChangeAspect="1"/>
          </p:cNvSpPr>
          <p:nvPr/>
        </p:nvSpPr>
        <p:spPr>
          <a:xfrm>
            <a:off x="3913725" y="1484579"/>
            <a:ext cx="3017520" cy="3016469"/>
          </a:xfrm>
          <a:prstGeom prst="ellipse">
            <a:avLst/>
          </a:prstGeom>
          <a:solidFill>
            <a:schemeClr val="accent1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84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Computer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Science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838DDC-C579-FD4B-8392-958B4853897B}"/>
              </a:ext>
            </a:extLst>
          </p:cNvPr>
          <p:cNvSpPr>
            <a:spLocks noChangeAspect="1"/>
          </p:cNvSpPr>
          <p:nvPr/>
        </p:nvSpPr>
        <p:spPr>
          <a:xfrm>
            <a:off x="3267671" y="3069025"/>
            <a:ext cx="3017520" cy="3016469"/>
          </a:xfrm>
          <a:prstGeom prst="ellipse">
            <a:avLst/>
          </a:prstGeom>
          <a:solidFill>
            <a:schemeClr val="accent1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Math and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Statistics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40FEBF-6C1B-124C-9473-3123054A8559}"/>
              </a:ext>
            </a:extLst>
          </p:cNvPr>
          <p:cNvSpPr txBox="1"/>
          <p:nvPr/>
        </p:nvSpPr>
        <p:spPr>
          <a:xfrm>
            <a:off x="4138090" y="3249010"/>
            <a:ext cx="1005403" cy="646331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ctr"/>
            <a:r>
              <a:rPr lang="en-US" dirty="0"/>
              <a:t>Data</a:t>
            </a:r>
          </a:p>
          <a:p>
            <a:pPr algn="ctr"/>
            <a:r>
              <a:rPr lang="en-US" dirty="0"/>
              <a:t>Science</a:t>
            </a:r>
          </a:p>
        </p:txBody>
      </p:sp>
    </p:spTree>
    <p:extLst>
      <p:ext uri="{BB962C8B-B14F-4D97-AF65-F5344CB8AC3E}">
        <p14:creationId xmlns:p14="http://schemas.microsoft.com/office/powerpoint/2010/main" val="1521675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767F8-8092-DD49-8F27-429D39801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Communication:</a:t>
            </a:r>
            <a:br>
              <a:rPr lang="en-US" dirty="0"/>
            </a:br>
            <a:r>
              <a:rPr lang="en-US" dirty="0"/>
              <a:t>Revelation of the Complex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E8372-527E-AA46-8340-DDA2C0359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12" y="2179910"/>
            <a:ext cx="8232775" cy="195065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What is to be sought in designs for the display of information is the clear portrayal of complexity. Not the complication of the simple; rather the task of the designer is to give visual access to the subtle and the difficult — that is,</a:t>
            </a:r>
          </a:p>
          <a:p>
            <a:pPr marL="0" indent="0" algn="ctr">
              <a:buNone/>
            </a:pPr>
            <a:r>
              <a:rPr lang="en-US" dirty="0"/>
              <a:t>the revelation of the complex.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BD619B-D6EE-914A-9690-7CE73AFBDB32}"/>
              </a:ext>
            </a:extLst>
          </p:cNvPr>
          <p:cNvSpPr txBox="1"/>
          <p:nvPr/>
        </p:nvSpPr>
        <p:spPr>
          <a:xfrm>
            <a:off x="3827121" y="4740165"/>
            <a:ext cx="48612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Tx/>
              <a:buChar char="-"/>
            </a:pPr>
            <a:r>
              <a:rPr lang="en-US" dirty="0"/>
              <a:t> Edward </a:t>
            </a:r>
            <a:r>
              <a:rPr lang="en-US" dirty="0" err="1"/>
              <a:t>Tufte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u="sng" dirty="0"/>
              <a:t>The Visual Display of Quantitative Information</a:t>
            </a:r>
          </a:p>
        </p:txBody>
      </p:sp>
    </p:spTree>
    <p:extLst>
      <p:ext uri="{BB962C8B-B14F-4D97-AF65-F5344CB8AC3E}">
        <p14:creationId xmlns:p14="http://schemas.microsoft.com/office/powerpoint/2010/main" val="1841763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BE8B-F7E4-AE4A-9BF4-6E51606A4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F887F-64CE-1E4F-A43D-310812FC1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 anchorCtr="0"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What people see should be what the data are trying to say.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 figure should be worth a thousand words, but it shouldn't require a thousand words to describe it.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Anything that distracts from the visualization should be left out.</a:t>
            </a:r>
          </a:p>
        </p:txBody>
      </p:sp>
    </p:spTree>
    <p:extLst>
      <p:ext uri="{BB962C8B-B14F-4D97-AF65-F5344CB8AC3E}">
        <p14:creationId xmlns:p14="http://schemas.microsoft.com/office/powerpoint/2010/main" val="4161537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3BA39-1A24-D544-8BB4-316D58C7D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</a:t>
            </a:r>
            <a:br>
              <a:rPr lang="en-US" dirty="0"/>
            </a:br>
            <a:r>
              <a:rPr lang="en-US" dirty="0"/>
              <a:t>Sometimes text is best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E004A5-5E50-DF4F-9405-0088D0F3E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63" y="1538013"/>
            <a:ext cx="3857869" cy="22796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DDB149-8EC9-EB4C-88BB-52D48FDAFA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070" y="1538013"/>
            <a:ext cx="3857870" cy="23015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659F4A-4A57-484D-B090-0953B65CA8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61" y="4180162"/>
            <a:ext cx="3748271" cy="22796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834AE3-A635-FA46-8558-4EE41CFC85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176" y="4234596"/>
            <a:ext cx="1516987" cy="199603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51D63E-43D4-8A4A-A289-9A0B45D8BB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775" y="4234596"/>
            <a:ext cx="1457106" cy="2015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0141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3BA39-1A24-D544-8BB4-316D58C7D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</a:t>
            </a:r>
            <a:br>
              <a:rPr lang="en-US" dirty="0"/>
            </a:br>
            <a:r>
              <a:rPr lang="en-US" dirty="0"/>
              <a:t>Sometimes text is best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E004A5-5E50-DF4F-9405-0088D0F3EF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63" y="1538013"/>
            <a:ext cx="3857869" cy="22796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DDB149-8EC9-EB4C-88BB-52D48FDAFAE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070" y="1538013"/>
            <a:ext cx="3857870" cy="23015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659F4A-4A57-484D-B090-0953B65CA8D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61" y="4180162"/>
            <a:ext cx="3748271" cy="22796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834AE3-A635-FA46-8558-4EE41CFC857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176" y="4234596"/>
            <a:ext cx="1516987" cy="199603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51D63E-43D4-8A4A-A289-9A0B45D8BBD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775" y="4234596"/>
            <a:ext cx="1457106" cy="20159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7B798F-1763-654C-8A12-F1F987BF5B4A}"/>
              </a:ext>
            </a:extLst>
          </p:cNvPr>
          <p:cNvSpPr txBox="1"/>
          <p:nvPr/>
        </p:nvSpPr>
        <p:spPr>
          <a:xfrm>
            <a:off x="1514111" y="3797990"/>
            <a:ext cx="6115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40% of cases and 45% of controls were female (p = 0.24) </a:t>
            </a:r>
          </a:p>
        </p:txBody>
      </p:sp>
    </p:spTree>
    <p:extLst>
      <p:ext uri="{BB962C8B-B14F-4D97-AF65-F5344CB8AC3E}">
        <p14:creationId xmlns:p14="http://schemas.microsoft.com/office/powerpoint/2010/main" val="1812083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42715-3495-4D45-A0B8-8EC89E029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</a:t>
            </a:r>
            <a:br>
              <a:rPr lang="en-US" dirty="0"/>
            </a:br>
            <a:r>
              <a:rPr lang="en-US" dirty="0"/>
              <a:t>Tables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956F92-AC0D-C948-9E14-2A9182BAC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35" y="4197975"/>
            <a:ext cx="3814947" cy="23162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5A020A-F3F5-6F47-9CFE-103164B83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58" y="1501916"/>
            <a:ext cx="3973903" cy="23389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F46956-A5D6-004A-B64C-3A9668A568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251" y="1322327"/>
            <a:ext cx="4740166" cy="499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41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7DDD2-9EFB-4F49-B839-6338300DE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</a:t>
            </a:r>
            <a:br>
              <a:rPr lang="en-US" dirty="0"/>
            </a:br>
            <a:r>
              <a:rPr lang="en-US" dirty="0"/>
              <a:t>Box and Violin Plots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0A7BC9-23F0-4E4E-A307-F4D8A1EC4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0680"/>
            <a:ext cx="9144000" cy="308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820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7DDD2-9EFB-4F49-B839-6338300DE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</a:t>
            </a:r>
            <a:br>
              <a:rPr lang="en-US" dirty="0"/>
            </a:br>
            <a:r>
              <a:rPr lang="en-US" dirty="0"/>
              <a:t>Box and Violin Plots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E8F44B-6BFA-FC48-B1DB-DE89E2694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7" y="2383765"/>
            <a:ext cx="3081528" cy="30815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92DAD9-E367-3D42-9533-A079F13F02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305" y="2383765"/>
            <a:ext cx="3081528" cy="30815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D90438-FFA0-E14C-B2A5-116ABC5700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2472" y="2383765"/>
            <a:ext cx="3081528" cy="308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253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1C941-DF8F-8C42-99F1-5133E735A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</a:t>
            </a:r>
            <a:br>
              <a:rPr lang="en-US" dirty="0"/>
            </a:br>
            <a:r>
              <a:rPr lang="en-US" dirty="0"/>
              <a:t>High Dimensional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9F6251-6C54-084F-A999-5E062C4C2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75" y="1276038"/>
            <a:ext cx="4741347" cy="50415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1F2B31-6D87-CD48-A8C8-62FE1A6700FF}"/>
              </a:ext>
            </a:extLst>
          </p:cNvPr>
          <p:cNvSpPr txBox="1"/>
          <p:nvPr/>
        </p:nvSpPr>
        <p:spPr>
          <a:xfrm>
            <a:off x="126125" y="6197161"/>
            <a:ext cx="75037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https://www.r-bloggers.com/playing-with-dimensions-from-clustering-pca-t-sne-to-carl-sagan/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11CC70-68CD-754E-97CB-450FC797F3EF}"/>
              </a:ext>
            </a:extLst>
          </p:cNvPr>
          <p:cNvSpPr txBox="1"/>
          <p:nvPr/>
        </p:nvSpPr>
        <p:spPr>
          <a:xfrm>
            <a:off x="5224822" y="2144111"/>
            <a:ext cx="35573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t-Distributed Stochastic Neighbor</a:t>
            </a:r>
          </a:p>
          <a:p>
            <a:r>
              <a:rPr lang="en-US" dirty="0"/>
              <a:t>Embedding (t-SNE)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2A73BE-615A-2748-8CA4-A569692498C0}"/>
              </a:ext>
            </a:extLst>
          </p:cNvPr>
          <p:cNvSpPr txBox="1"/>
          <p:nvPr/>
        </p:nvSpPr>
        <p:spPr>
          <a:xfrm>
            <a:off x="5224822" y="4824248"/>
            <a:ext cx="3929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Principal Component Analysis (PCA)</a:t>
            </a:r>
          </a:p>
        </p:txBody>
      </p:sp>
    </p:spTree>
    <p:extLst>
      <p:ext uri="{BB962C8B-B14F-4D97-AF65-F5344CB8AC3E}">
        <p14:creationId xmlns:p14="http://schemas.microsoft.com/office/powerpoint/2010/main" val="35399847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C76A5-9303-4F49-8A82-3C6DB122A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</a:t>
            </a:r>
            <a:br>
              <a:rPr lang="en-US" dirty="0"/>
            </a:br>
            <a:r>
              <a:rPr lang="en-US" dirty="0"/>
              <a:t>Color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166EA9-0803-CA4F-9185-F5F0AF48D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1442543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737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Overview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Scientific method - Data science plays a role in</a:t>
            </a:r>
          </a:p>
          <a:p>
            <a:pPr lvl="1"/>
            <a:r>
              <a:rPr lang="en-US" dirty="0"/>
              <a:t>Study design</a:t>
            </a:r>
          </a:p>
          <a:p>
            <a:pPr lvl="1"/>
            <a:r>
              <a:rPr lang="en-US" dirty="0"/>
              <a:t>Study execution</a:t>
            </a:r>
          </a:p>
          <a:p>
            <a:pPr lvl="1"/>
            <a:r>
              <a:rPr lang="en-US" dirty="0"/>
              <a:t>Data analysis and interpretation</a:t>
            </a:r>
          </a:p>
          <a:p>
            <a:pPr lvl="1"/>
            <a:r>
              <a:rPr lang="en-US" dirty="0"/>
              <a:t>Publication</a:t>
            </a:r>
          </a:p>
          <a:p>
            <a:r>
              <a:rPr lang="en-US" dirty="0"/>
              <a:t>Communication</a:t>
            </a:r>
          </a:p>
          <a:p>
            <a:r>
              <a:rPr lang="en-US" dirty="0"/>
              <a:t>Scientific Integrity</a:t>
            </a:r>
          </a:p>
          <a:p>
            <a:pPr lvl="1"/>
            <a:r>
              <a:rPr lang="en-US" dirty="0"/>
              <a:t>P-hacking</a:t>
            </a:r>
          </a:p>
          <a:p>
            <a:pPr lvl="1"/>
            <a:r>
              <a:rPr lang="en-US" dirty="0"/>
              <a:t>Data management</a:t>
            </a:r>
          </a:p>
          <a:p>
            <a:pPr lvl="1"/>
            <a:r>
              <a:rPr lang="en-US" dirty="0"/>
              <a:t>Data sharing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C76A5-9303-4F49-8A82-3C6DB122A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</a:t>
            </a:r>
            <a:br>
              <a:rPr lang="en-US" dirty="0"/>
            </a:br>
            <a:r>
              <a:rPr lang="en-US" dirty="0"/>
              <a:t>Color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6A19CA-0950-714E-A0CB-427BDA732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1444752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0106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C76A5-9303-4F49-8A82-3C6DB122A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</a:t>
            </a:r>
            <a:br>
              <a:rPr lang="en-US" dirty="0"/>
            </a:br>
            <a:r>
              <a:rPr lang="en-US" dirty="0"/>
              <a:t>Color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EDF978-25A1-C041-B596-3353744F9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091" y="1588376"/>
            <a:ext cx="4572000" cy="45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85ED52-8385-0446-8F39-487CFBF5C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376"/>
            <a:ext cx="4572000" cy="4572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94F3A7-74CA-7B4F-A771-029A2C79DB92}"/>
              </a:ext>
            </a:extLst>
          </p:cNvPr>
          <p:cNvSpPr txBox="1"/>
          <p:nvPr/>
        </p:nvSpPr>
        <p:spPr>
          <a:xfrm>
            <a:off x="162856" y="6101830"/>
            <a:ext cx="6096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4"/>
              </a:rPr>
              <a:t>https://colororacle.org/</a:t>
            </a:r>
            <a:r>
              <a:rPr lang="en-US" dirty="0"/>
              <a:t> for a good colorblind simulator</a:t>
            </a:r>
          </a:p>
        </p:txBody>
      </p:sp>
    </p:spTree>
    <p:extLst>
      <p:ext uri="{BB962C8B-B14F-4D97-AF65-F5344CB8AC3E}">
        <p14:creationId xmlns:p14="http://schemas.microsoft.com/office/powerpoint/2010/main" val="2787448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C76A5-9303-4F49-8A82-3C6DB122A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Visualization:</a:t>
            </a:r>
            <a:br>
              <a:rPr lang="en-US" dirty="0"/>
            </a:br>
            <a:r>
              <a:rPr lang="en-US" dirty="0"/>
              <a:t>Color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BD9059-0C60-214D-B061-4B638ED39A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1444752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07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7528-72B8-A246-BF81-407565BC1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Integrity:</a:t>
            </a:r>
            <a:br>
              <a:rPr lang="en-US" dirty="0"/>
            </a:br>
            <a:r>
              <a:rPr lang="en-US" dirty="0"/>
              <a:t>P-hacking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ECDD-C69D-3C49-8C2C-74E09CE4C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9265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7528-72B8-A246-BF81-407565BC1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Integrity:</a:t>
            </a:r>
            <a:br>
              <a:rPr lang="en-US" dirty="0"/>
            </a:br>
            <a:r>
              <a:rPr lang="en-US" dirty="0"/>
              <a:t>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ECDD-C69D-3C49-8C2C-74E09CE4C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915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7528-72B8-A246-BF81-407565BC1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Integrity:</a:t>
            </a:r>
            <a:br>
              <a:rPr lang="en-US" dirty="0"/>
            </a:br>
            <a:r>
              <a:rPr lang="en-US" dirty="0"/>
              <a:t>Data Sharing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ECDD-C69D-3C49-8C2C-74E09CE4C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601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EE2BE-06FC-3040-B096-1C9BCE02A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C516EB-C92F-1744-9276-18CADB8E4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84" y="924910"/>
            <a:ext cx="7900231" cy="609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267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6EA7B-B0CB-C549-AA3C-B13C58947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547B2-E746-2E4D-9A54-F4DF039BBE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Hypothesis</a:t>
            </a:r>
          </a:p>
          <a:p>
            <a:pPr lvl="1"/>
            <a:r>
              <a:rPr lang="en-US" dirty="0"/>
              <a:t>Gather information</a:t>
            </a:r>
          </a:p>
          <a:p>
            <a:pPr lvl="1"/>
            <a:r>
              <a:rPr lang="en-US" dirty="0"/>
              <a:t>Formulate a question</a:t>
            </a:r>
          </a:p>
          <a:p>
            <a:pPr lvl="1"/>
            <a:r>
              <a:rPr lang="en-US" dirty="0"/>
              <a:t>Develop a hypothesis</a:t>
            </a:r>
          </a:p>
          <a:p>
            <a:pPr lvl="1"/>
            <a:r>
              <a:rPr lang="en-US" dirty="0"/>
              <a:t>Make a testable prediction</a:t>
            </a:r>
          </a:p>
          <a:p>
            <a:r>
              <a:rPr lang="en-US" dirty="0"/>
              <a:t>Data</a:t>
            </a:r>
          </a:p>
          <a:p>
            <a:pPr lvl="1"/>
            <a:r>
              <a:rPr lang="en-US" dirty="0"/>
              <a:t>Perform experiment</a:t>
            </a:r>
          </a:p>
          <a:p>
            <a:pPr lvl="1"/>
            <a:r>
              <a:rPr lang="en-US" dirty="0"/>
              <a:t>Collect data</a:t>
            </a:r>
          </a:p>
          <a:p>
            <a:pPr lvl="1"/>
            <a:r>
              <a:rPr lang="en-US" dirty="0"/>
              <a:t>Analyze data</a:t>
            </a:r>
          </a:p>
          <a:p>
            <a:endParaRPr lang="en-US" dirty="0"/>
          </a:p>
          <a:p>
            <a:r>
              <a:rPr lang="en-US" dirty="0"/>
              <a:t>Conclusion</a:t>
            </a:r>
          </a:p>
          <a:p>
            <a:pPr lvl="1"/>
            <a:r>
              <a:rPr lang="en-US" dirty="0"/>
              <a:t>Evaluate the hypothesis</a:t>
            </a:r>
          </a:p>
          <a:p>
            <a:pPr lvl="1"/>
            <a:r>
              <a:rPr lang="en-US" dirty="0"/>
              <a:t>Revise hypothesis as needed</a:t>
            </a:r>
          </a:p>
          <a:p>
            <a:pPr lvl="1"/>
            <a:r>
              <a:rPr lang="en-US" dirty="0"/>
              <a:t>Publish results</a:t>
            </a:r>
          </a:p>
          <a:p>
            <a:r>
              <a:rPr lang="en-US" dirty="0"/>
              <a:t>Repeat</a:t>
            </a:r>
          </a:p>
        </p:txBody>
      </p:sp>
    </p:spTree>
    <p:extLst>
      <p:ext uri="{BB962C8B-B14F-4D97-AF65-F5344CB8AC3E}">
        <p14:creationId xmlns:p14="http://schemas.microsoft.com/office/powerpoint/2010/main" val="1135005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6E82-3495-4C4B-BE98-08077D5C2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F50E9-5F2F-4743-8600-A65D9A5A5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study population?</a:t>
            </a:r>
          </a:p>
          <a:p>
            <a:r>
              <a:rPr lang="en-US" dirty="0"/>
              <a:t>What data do we have?</a:t>
            </a:r>
          </a:p>
          <a:p>
            <a:r>
              <a:rPr lang="en-US" dirty="0"/>
              <a:t>What data can we collect?</a:t>
            </a:r>
          </a:p>
          <a:p>
            <a:r>
              <a:rPr lang="en-US" dirty="0"/>
              <a:t>What is the question?</a:t>
            </a:r>
          </a:p>
          <a:p>
            <a:r>
              <a:rPr lang="en-US" dirty="0"/>
              <a:t>What is the test?</a:t>
            </a:r>
          </a:p>
          <a:p>
            <a:r>
              <a:rPr lang="en-US" dirty="0"/>
              <a:t>How can we minimize potential sources of bias?</a:t>
            </a:r>
          </a:p>
        </p:txBody>
      </p:sp>
    </p:spTree>
    <p:extLst>
      <p:ext uri="{BB962C8B-B14F-4D97-AF65-F5344CB8AC3E}">
        <p14:creationId xmlns:p14="http://schemas.microsoft.com/office/powerpoint/2010/main" val="4070738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DDFD2-9C34-DE43-B596-9C1B47D1C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Analysis of an extreme subpopulation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A91ECD-58CB-5D44-A27C-0BBD65BC2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95" y="1611148"/>
            <a:ext cx="8895410" cy="318157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9A7AB89-BB07-FB42-BE52-CF1F4862282C}"/>
              </a:ext>
            </a:extLst>
          </p:cNvPr>
          <p:cNvSpPr/>
          <p:nvPr/>
        </p:nvSpPr>
        <p:spPr>
          <a:xfrm>
            <a:off x="6936825" y="4687616"/>
            <a:ext cx="1923394" cy="546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421F77-D53F-9640-8178-880AC305B2E8}"/>
              </a:ext>
            </a:extLst>
          </p:cNvPr>
          <p:cNvSpPr/>
          <p:nvPr/>
        </p:nvSpPr>
        <p:spPr>
          <a:xfrm>
            <a:off x="0" y="1413644"/>
            <a:ext cx="1429407" cy="546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1CE1D3-8B97-CE42-A111-C3E3A3387A98}"/>
              </a:ext>
            </a:extLst>
          </p:cNvPr>
          <p:cNvSpPr txBox="1"/>
          <p:nvPr/>
        </p:nvSpPr>
        <p:spPr>
          <a:xfrm>
            <a:off x="714703" y="5454868"/>
            <a:ext cx="3373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Kopp et al 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2729135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A7D94-23DF-A242-9782-40139E362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56F27-3270-2D4C-9B9A-7B568CC0F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Monitoring of data as it is collected</a:t>
            </a:r>
          </a:p>
          <a:p>
            <a:pPr lvl="1"/>
            <a:r>
              <a:rPr lang="en-US" dirty="0"/>
              <a:t>Monitoring different arms of a clinical trial to ensure patient safety</a:t>
            </a:r>
          </a:p>
          <a:p>
            <a:pPr lvl="1"/>
            <a:r>
              <a:rPr lang="en-US" dirty="0"/>
              <a:t>Identifying key indicators to measure risk</a:t>
            </a:r>
          </a:p>
          <a:p>
            <a:pPr lvl="1"/>
            <a:r>
              <a:rPr lang="en-US" dirty="0"/>
              <a:t>Setting benchmarks to trigger contingency plans</a:t>
            </a:r>
          </a:p>
          <a:p>
            <a:pPr lvl="1"/>
            <a:r>
              <a:rPr lang="en-US" dirty="0"/>
              <a:t>Checking data for quality assurance purposes</a:t>
            </a:r>
          </a:p>
        </p:txBody>
      </p:sp>
    </p:spTree>
    <p:extLst>
      <p:ext uri="{BB962C8B-B14F-4D97-AF65-F5344CB8AC3E}">
        <p14:creationId xmlns:p14="http://schemas.microsoft.com/office/powerpoint/2010/main" val="196168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3A93B-724B-3A4B-96F4-3CC9EDED4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Monitoring quality in a multicenter study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2A2572-4D82-EE46-B938-6571EA458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80493"/>
            <a:ext cx="4573313" cy="45733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BB33E3-4A9C-9344-9A92-16536D28A6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580493"/>
            <a:ext cx="4573313" cy="457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742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741FA-B02A-B94F-8472-7FE1A8D0B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842B7-9A07-1C4E-BF93-DE8DA68D6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 the analysis when you design your study</a:t>
            </a:r>
          </a:p>
          <a:p>
            <a:pPr lvl="1"/>
            <a:r>
              <a:rPr lang="en-US" dirty="0"/>
              <a:t>Do we have sufficient statistical power to ask this question?</a:t>
            </a:r>
          </a:p>
          <a:p>
            <a:pPr lvl="1"/>
            <a:r>
              <a:rPr lang="en-US" dirty="0"/>
              <a:t>How many samples do I need?</a:t>
            </a:r>
          </a:p>
          <a:p>
            <a:r>
              <a:rPr lang="en-US" dirty="0"/>
              <a:t>Evaluate assumptions</a:t>
            </a:r>
          </a:p>
          <a:p>
            <a:pPr lvl="1"/>
            <a:r>
              <a:rPr lang="en-US" dirty="0"/>
              <a:t>What assumptions have we made?</a:t>
            </a:r>
          </a:p>
          <a:p>
            <a:pPr lvl="1"/>
            <a:r>
              <a:rPr lang="en-US" dirty="0"/>
              <a:t>Are they reasonable?</a:t>
            </a:r>
          </a:p>
          <a:p>
            <a:r>
              <a:rPr lang="en-US" dirty="0"/>
              <a:t>Analyze and interpret the data</a:t>
            </a:r>
          </a:p>
          <a:p>
            <a:pPr lvl="1"/>
            <a:r>
              <a:rPr lang="en-US" dirty="0"/>
              <a:t>What are the appropriate tools?</a:t>
            </a:r>
          </a:p>
          <a:p>
            <a:pPr lvl="1"/>
            <a:r>
              <a:rPr lang="en-US" dirty="0"/>
              <a:t>What do the data tell us about our hypothesis?</a:t>
            </a:r>
          </a:p>
        </p:txBody>
      </p:sp>
    </p:spTree>
    <p:extLst>
      <p:ext uri="{BB962C8B-B14F-4D97-AF65-F5344CB8AC3E}">
        <p14:creationId xmlns:p14="http://schemas.microsoft.com/office/powerpoint/2010/main" val="1261904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78D9445-6DCA-E04E-A7E2-ACD26073B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217" y="2834961"/>
            <a:ext cx="4955016" cy="36709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FEA5B2-FFFD-FD4D-A5F3-6CB083861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Environmental Monitoring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D7A68B-8AA2-4041-B07C-5989D44EC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669" y="1263493"/>
            <a:ext cx="5244662" cy="1902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25597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PROFILE" val="C:\WINNT\System32\spool\DRIVERS\COLOR\RCVD65.ICM"/>
  <p:tag name="DESTINATIONPROFILE" val="C:\WINNT\System32\spool\DRIVERS\COLOR\BdRm Proj_4-17-03_1.icc"/>
  <p:tag name="RI" val="0"/>
  <p:tag name="VIEW" val="MONITOR"/>
</p:tagLst>
</file>

<file path=ppt/theme/theme1.xml><?xml version="1.0" encoding="utf-8"?>
<a:theme xmlns:a="http://schemas.openxmlformats.org/drawingml/2006/main" name="3_Default Design">
  <a:themeElements>
    <a:clrScheme name="3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1778</TotalTime>
  <Words>434</Words>
  <Application>Microsoft Macintosh PowerPoint</Application>
  <PresentationFormat>On-screen Show (4:3)</PresentationFormat>
  <Paragraphs>98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Arial</vt:lpstr>
      <vt:lpstr>3_Default Design</vt:lpstr>
      <vt:lpstr>Cancer Data Science 101: Data Science Methodology</vt:lpstr>
      <vt:lpstr>Overview</vt:lpstr>
      <vt:lpstr>Scientific Method</vt:lpstr>
      <vt:lpstr>Study Design</vt:lpstr>
      <vt:lpstr>Example: Analysis of an extreme subpopulation</vt:lpstr>
      <vt:lpstr>Study Execution</vt:lpstr>
      <vt:lpstr>Example: Monitoring quality in a multicenter study</vt:lpstr>
      <vt:lpstr>Data Analysis and Interpretation</vt:lpstr>
      <vt:lpstr>Example: Environmental Monitoring Data</vt:lpstr>
      <vt:lpstr>Communication</vt:lpstr>
      <vt:lpstr>Communication: Revelation of the Complex</vt:lpstr>
      <vt:lpstr>Data Visualization Principles</vt:lpstr>
      <vt:lpstr>Data Visualization: Sometimes text is best</vt:lpstr>
      <vt:lpstr>Data Visualization: Sometimes text is best</vt:lpstr>
      <vt:lpstr>Data Visualization: Tables</vt:lpstr>
      <vt:lpstr>Data Visualization: Box and Violin Plots</vt:lpstr>
      <vt:lpstr>Data Visualization: Box and Violin Plots</vt:lpstr>
      <vt:lpstr>Data Visualization: High Dimensional Data</vt:lpstr>
      <vt:lpstr>Data Visualization: Color</vt:lpstr>
      <vt:lpstr>Data Visualization: Color</vt:lpstr>
      <vt:lpstr>Data Visualization: Color</vt:lpstr>
      <vt:lpstr>Data Visualization: Color</vt:lpstr>
      <vt:lpstr>Scientific Integrity: P-hacking</vt:lpstr>
      <vt:lpstr>Scientific Integrity: Data Management</vt:lpstr>
      <vt:lpstr>Scientific Integrity: Data Sharing</vt:lpstr>
      <vt:lpstr>PowerPoint Presentation</vt:lpstr>
    </vt:vector>
  </TitlesOfParts>
  <Manager/>
  <Company>NCI at Frederick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FNLCR ATRF PPT OSS Template</dc:title>
  <dc:subject>FNLCR ATRF PPT OSS Template</dc:subject>
  <dc:creator>NCI at Frederick</dc:creator>
  <cp:keywords>FNLCR ATRF PPT OSS Template</cp:keywords>
  <dc:description/>
  <cp:lastModifiedBy>Johnson, Randall (NIH/NCI) [C]</cp:lastModifiedBy>
  <cp:revision>150</cp:revision>
  <cp:lastPrinted>2007-01-18T15:54:55Z</cp:lastPrinted>
  <dcterms:created xsi:type="dcterms:W3CDTF">2007-01-16T17:20:08Z</dcterms:created>
  <dcterms:modified xsi:type="dcterms:W3CDTF">2019-04-22T14:39:56Z</dcterms:modified>
  <cp:category>FNLCR ATRF PPT OSS Template</cp:category>
</cp:coreProperties>
</file>

<file path=docProps/thumbnail.jpeg>
</file>